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0" r:id="rId3"/>
    <p:sldId id="260" r:id="rId4"/>
    <p:sldId id="261" r:id="rId5"/>
    <p:sldId id="264" r:id="rId6"/>
    <p:sldId id="268" r:id="rId7"/>
    <p:sldId id="277" r:id="rId8"/>
    <p:sldId id="275" r:id="rId9"/>
    <p:sldId id="276" r:id="rId10"/>
    <p:sldId id="269" r:id="rId11"/>
    <p:sldId id="266" r:id="rId12"/>
    <p:sldId id="278" r:id="rId13"/>
    <p:sldId id="271" r:id="rId14"/>
    <p:sldId id="27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1815" autoAdjust="0"/>
  </p:normalViewPr>
  <p:slideViewPr>
    <p:cSldViewPr>
      <p:cViewPr>
        <p:scale>
          <a:sx n="66" d="100"/>
          <a:sy n="66" d="100"/>
        </p:scale>
        <p:origin x="-1284" y="-8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5E6BB-3E48-4248-829A-F2C953D8C2CF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4DF9E8-A275-4866-B812-84E508B228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046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DF9E8-A275-4866-B812-84E508B228B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106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DF9E8-A275-4866-B812-84E508B228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843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DF9E8-A275-4866-B812-84E508B228B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56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DF9E8-A275-4866-B812-84E508B228B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769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DF9E8-A275-4866-B812-84E508B228B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31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DF9E8-A275-4866-B812-84E508B228B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512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DF9E8-A275-4866-B812-84E508B228B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72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4DF9E8-A275-4866-B812-84E508B228B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10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0CB41-4CE7-4159-A554-31490B896B35}" type="datetime1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4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A2937-AFA7-48EE-8B24-CAAC00568F05}" type="datetime1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447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B724-E8C0-4662-96EC-61CCA570194C}" type="datetime1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70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41704-E15F-4EDF-A9FF-ECECABBAD1E4}" type="datetime1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09BA-19B7-4D20-8033-76EE9C2DB233}" type="datetime1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94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9041-BAC5-4D5C-A5AC-D9D4940F97DE}" type="datetime1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41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76AA6-EBD1-42F3-8D17-13AF56A3F7D0}" type="datetime1">
              <a:rPr lang="en-GB" smtClean="0"/>
              <a:t>11/10/2021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755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1AB33-0C13-495E-8E76-DE6C35A8C6BE}" type="datetime1">
              <a:rPr lang="en-GB" smtClean="0"/>
              <a:t>11/10/2021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744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A012-BC29-45CA-A2E3-1909E3008383}" type="datetime1">
              <a:rPr lang="en-GB" smtClean="0"/>
              <a:t>11/10/2021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868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33FE0-D1CE-4714-8394-EA34363686DF}" type="datetime1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083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5D601-1C64-4EAF-81D3-483CE17BFCA9}" type="datetime1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324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FA81B-35E5-4945-B470-F22F7A9DC6B2}" type="datetime1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C2792-4DC1-4149-B25C-19DB6EA81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8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2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hyperlink" Target="mailto:pact@bthft.nhs.uk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2.png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2.png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latin typeface="Century Gothic" panose="020B0502020202020204" pitchFamily="34" charset="0"/>
              </a:rPr>
              <a:t>The 6-point plan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20888"/>
            <a:ext cx="383097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1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535158" y="4797152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YCNY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73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85"/>
    </mc:Choice>
    <mc:Fallback xmlns="">
      <p:transition spd="slow" advTm="26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6480720"/>
          </a:xfrm>
        </p:spPr>
        <p:txBody>
          <a:bodyPr>
            <a:noAutofit/>
          </a:bodyPr>
          <a:lstStyle/>
          <a:p>
            <a:r>
              <a:rPr lang="en-GB" sz="2400" dirty="0"/>
              <a:t>Consultants on the ward</a:t>
            </a:r>
          </a:p>
          <a:p>
            <a:r>
              <a:rPr lang="en-GB" sz="2400" dirty="0"/>
              <a:t>Ward manager</a:t>
            </a:r>
          </a:p>
          <a:p>
            <a:r>
              <a:rPr lang="en-GB" sz="2400" dirty="0"/>
              <a:t>Physio lead</a:t>
            </a:r>
          </a:p>
          <a:p>
            <a:r>
              <a:rPr lang="en-GB" sz="2400" dirty="0"/>
              <a:t>Discharge co-ordinator</a:t>
            </a:r>
          </a:p>
          <a:p>
            <a:r>
              <a:rPr lang="en-GB" sz="2400" dirty="0"/>
              <a:t>Local lead for this study at your Trust*</a:t>
            </a:r>
          </a:p>
          <a:p>
            <a:r>
              <a:rPr lang="en-GB" sz="2400" dirty="0"/>
              <a:t>Quality Improvement team </a:t>
            </a:r>
          </a:p>
          <a:p>
            <a:r>
              <a:rPr lang="en-GB" sz="2400" dirty="0"/>
              <a:t>Ward facilitator from another YCNY ward*</a:t>
            </a:r>
          </a:p>
          <a:p>
            <a:pPr marL="0" indent="0" algn="ctr">
              <a:buNone/>
            </a:pPr>
            <a:endParaRPr lang="en-GB" sz="2400" i="1" dirty="0"/>
          </a:p>
          <a:p>
            <a:pPr marL="0" indent="0" algn="ctr">
              <a:buNone/>
            </a:pPr>
            <a:r>
              <a:rPr lang="en-GB" sz="2400" i="1" dirty="0"/>
              <a:t>People with influence, mentor, help problem solve </a:t>
            </a:r>
          </a:p>
          <a:p>
            <a:pPr marL="0" indent="0" algn="ctr">
              <a:buNone/>
            </a:pPr>
            <a:endParaRPr lang="en-GB" sz="24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GB" sz="2400" b="1" dirty="0">
                <a:solidFill>
                  <a:srgbClr val="0000FF"/>
                </a:solidFill>
              </a:rPr>
              <a:t>*Contact the PACT team if you are unsure</a:t>
            </a:r>
          </a:p>
          <a:p>
            <a:pPr marL="0" indent="0">
              <a:buNone/>
            </a:pPr>
            <a:endParaRPr lang="en-GB" sz="2400" b="1" i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10</a:t>
            </a:fld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26976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latin typeface="Century Gothic" panose="020B0502020202020204" pitchFamily="34" charset="0"/>
              </a:rPr>
              <a:t>5.  Other support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46"/>
    </mc:Choice>
    <mc:Fallback xmlns="">
      <p:transition spd="slow" advTm="29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Century Gothic" panose="020B0502020202020204" pitchFamily="34" charset="0"/>
              </a:rPr>
              <a:t>6.  Monitoring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Check your Action Plan</a:t>
            </a:r>
          </a:p>
          <a:p>
            <a:r>
              <a:rPr lang="en-GB" dirty="0" smtClean="0"/>
              <a:t>Are things as you planned?</a:t>
            </a:r>
          </a:p>
          <a:p>
            <a:r>
              <a:rPr lang="en-GB" dirty="0" smtClean="0"/>
              <a:t>What went well?</a:t>
            </a:r>
          </a:p>
          <a:p>
            <a:r>
              <a:rPr lang="en-GB" dirty="0" smtClean="0"/>
              <a:t>What didn’t go well?</a:t>
            </a:r>
          </a:p>
          <a:p>
            <a:r>
              <a:rPr lang="en-GB" dirty="0" smtClean="0"/>
              <a:t>What could be done differently?</a:t>
            </a:r>
          </a:p>
          <a:p>
            <a:r>
              <a:rPr lang="en-GB" dirty="0" smtClean="0"/>
              <a:t>Record these in your monitoring form (provided)</a:t>
            </a:r>
          </a:p>
          <a:p>
            <a:r>
              <a:rPr lang="en-GB" dirty="0" smtClean="0"/>
              <a:t>Feedback to team regularly</a:t>
            </a:r>
          </a:p>
          <a:p>
            <a:pPr marL="0" indent="0" algn="ctr">
              <a:buNone/>
            </a:pPr>
            <a:r>
              <a:rPr lang="en-GB" i="1" dirty="0" smtClean="0">
                <a:solidFill>
                  <a:srgbClr val="0000FF"/>
                </a:solidFill>
              </a:rPr>
              <a:t>Monitoring &amp; feedback are effective tools for making and sustaining change</a:t>
            </a:r>
            <a:endParaRPr lang="en-GB" i="1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11</a:t>
            </a:fld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068" y="1268760"/>
            <a:ext cx="2480983" cy="242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3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18"/>
    </mc:Choice>
    <mc:Fallback xmlns="">
      <p:transition spd="slow" advTm="57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Century Gothic" panose="020B0502020202020204" pitchFamily="34" charset="0"/>
              </a:rPr>
              <a:t>6.  Monitoring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As part of monitoring you might want to see if you are improving patient experience </a:t>
            </a:r>
          </a:p>
          <a:p>
            <a:r>
              <a:rPr lang="en-GB" sz="2800" dirty="0" smtClean="0"/>
              <a:t>You can use a short measure (provided) to assess this.  Instructions provided in the Ward Facilitator Pack</a:t>
            </a:r>
          </a:p>
          <a:p>
            <a:r>
              <a:rPr lang="en-GB" sz="2800" dirty="0" smtClean="0"/>
              <a:t>You can do this before you make any changes, during change and some time later.  Feedback to your team 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12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869160"/>
            <a:ext cx="29908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4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81"/>
    </mc:Choice>
    <mc:Fallback xmlns="">
      <p:transition spd="slow" advTm="35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2603" y="332656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 smtClean="0">
                <a:latin typeface="Century Gothic" panose="020B0502020202020204" pitchFamily="34" charset="0"/>
              </a:rPr>
              <a:t>To sum up…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70000" lnSpcReduction="20000"/>
          </a:bodyPr>
          <a:lstStyle/>
          <a:p>
            <a:r>
              <a:rPr lang="en-GB" sz="3400" dirty="0" smtClean="0"/>
              <a:t>Training</a:t>
            </a:r>
          </a:p>
          <a:p>
            <a:pPr marL="514350" indent="-514350">
              <a:buFont typeface="+mj-lt"/>
              <a:buAutoNum type="arabicPeriod"/>
            </a:pPr>
            <a:endParaRPr lang="en-GB" sz="3400" dirty="0" smtClean="0"/>
          </a:p>
          <a:p>
            <a:pPr marL="514350" indent="-514350">
              <a:buFont typeface="+mj-lt"/>
              <a:buAutoNum type="arabicPeriod"/>
            </a:pPr>
            <a:r>
              <a:rPr lang="en-GB" sz="3400" dirty="0" smtClean="0"/>
              <a:t>Get </a:t>
            </a:r>
            <a:r>
              <a:rPr lang="en-GB" sz="3400" dirty="0"/>
              <a:t>to know YCNY and start planning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400" dirty="0"/>
              <a:t>Working with your team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400" dirty="0"/>
              <a:t>Team awareness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400" dirty="0"/>
              <a:t>Training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400" dirty="0"/>
              <a:t>Other support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400" dirty="0" smtClean="0"/>
              <a:t>Monitoring</a:t>
            </a:r>
          </a:p>
          <a:p>
            <a:pPr marL="0" indent="0">
              <a:buNone/>
            </a:pPr>
            <a:endParaRPr lang="en-GB" sz="3400" dirty="0" smtClean="0"/>
          </a:p>
          <a:p>
            <a:pPr marL="0" indent="0">
              <a:buNone/>
            </a:pPr>
            <a:endParaRPr lang="en-GB" sz="3400" dirty="0" smtClean="0"/>
          </a:p>
          <a:p>
            <a:r>
              <a:rPr lang="en-GB" sz="3400" dirty="0" smtClean="0"/>
              <a:t>Ward facilitator pack</a:t>
            </a:r>
          </a:p>
          <a:p>
            <a:r>
              <a:rPr lang="en-GB" sz="3400" dirty="0" smtClean="0"/>
              <a:t>Ward facilitator information pack</a:t>
            </a:r>
          </a:p>
          <a:p>
            <a:r>
              <a:rPr lang="en-GB" sz="3400" dirty="0" smtClean="0"/>
              <a:t>The website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13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24819"/>
            <a:ext cx="1416426" cy="61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90"/>
    </mc:Choice>
    <mc:Fallback xmlns="">
      <p:transition spd="slow" advTm="32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Contact the PACT team for any queries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>
                <a:hlinkClick r:id="rId4"/>
              </a:rPr>
              <a:t>pact@bthft.nhs.uk</a:t>
            </a:r>
            <a:endParaRPr lang="en-GB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14</a:t>
            </a:fld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7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9"/>
    </mc:Choice>
    <mc:Fallback xmlns="">
      <p:transition spd="slow" advTm="8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Your Care Needs You!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2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254" y="503799"/>
            <a:ext cx="1416426" cy="61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153" y="2420888"/>
            <a:ext cx="342857" cy="27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1599" y="1556792"/>
            <a:ext cx="718186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Patients</a:t>
            </a:r>
            <a:r>
              <a:rPr lang="en-GB" b="1" dirty="0" smtClean="0"/>
              <a:t> </a:t>
            </a:r>
            <a:r>
              <a:rPr lang="en-GB" sz="2800" b="1" dirty="0" smtClean="0"/>
              <a:t>to know more and do more (be more involved)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Health and wellbeing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Moving about (ADLs)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Medicines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smtClean="0"/>
              <a:t>What do to when at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algn="ctr"/>
            <a:r>
              <a:rPr lang="en-GB" sz="3200" b="1" dirty="0">
                <a:solidFill>
                  <a:srgbClr val="0000FF"/>
                </a:solidFill>
              </a:rPr>
              <a:t>Booklet  </a:t>
            </a:r>
            <a:r>
              <a:rPr lang="en-GB" sz="3200" b="1" dirty="0" smtClean="0">
                <a:solidFill>
                  <a:srgbClr val="0000FF"/>
                </a:solidFill>
              </a:rPr>
              <a:t>       </a:t>
            </a:r>
            <a:r>
              <a:rPr lang="en-GB" sz="3200" b="1" dirty="0">
                <a:solidFill>
                  <a:srgbClr val="0000FF"/>
                </a:solidFill>
              </a:rPr>
              <a:t>Film </a:t>
            </a:r>
            <a:r>
              <a:rPr lang="en-GB" sz="3200" b="1" dirty="0" smtClean="0">
                <a:solidFill>
                  <a:srgbClr val="0000FF"/>
                </a:solidFill>
              </a:rPr>
              <a:t>      </a:t>
            </a:r>
            <a:r>
              <a:rPr lang="en-GB" sz="3200" b="1" dirty="0">
                <a:solidFill>
                  <a:srgbClr val="0000FF"/>
                </a:solidFill>
              </a:rPr>
              <a:t>Advice </a:t>
            </a:r>
            <a:r>
              <a:rPr lang="en-GB" sz="3200" b="1" dirty="0" smtClean="0">
                <a:solidFill>
                  <a:srgbClr val="0000FF"/>
                </a:solidFill>
              </a:rPr>
              <a:t>sheet</a:t>
            </a:r>
          </a:p>
          <a:p>
            <a:pPr algn="ctr"/>
            <a:endParaRPr lang="en-GB" sz="3200" i="1" dirty="0" smtClean="0"/>
          </a:p>
          <a:p>
            <a:pPr algn="ctr"/>
            <a:r>
              <a:rPr lang="en-GB" sz="3200" i="1" dirty="0" smtClean="0"/>
              <a:t>Communication is key!</a:t>
            </a:r>
            <a:endParaRPr lang="en-GB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254" y="2798837"/>
            <a:ext cx="2476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383" y="3312431"/>
            <a:ext cx="2857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254" y="3781797"/>
            <a:ext cx="28575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3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19"/>
    </mc:Choice>
    <mc:Fallback xmlns="">
      <p:transition spd="slow" advTm="56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Get to know YCNY / getting it up &amp; running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Working with your team</a:t>
            </a:r>
            <a:endParaRPr lang="en-GB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Team awareness &amp; roles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Training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Other support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Monitoring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48679"/>
            <a:ext cx="1416426" cy="61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3</a:t>
            </a:fld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45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27"/>
    </mc:Choice>
    <mc:Fallback xmlns="">
      <p:transition spd="slow" advTm="31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Undertake training provided by the PACT team</a:t>
            </a:r>
          </a:p>
          <a:p>
            <a:r>
              <a:rPr lang="en-GB" dirty="0" smtClean="0"/>
              <a:t>Work out</a:t>
            </a:r>
          </a:p>
          <a:p>
            <a:pPr lvl="1"/>
            <a:r>
              <a:rPr lang="en-GB" dirty="0" smtClean="0"/>
              <a:t>Which patients will get the booklet and film </a:t>
            </a:r>
          </a:p>
          <a:p>
            <a:pPr lvl="1"/>
            <a:r>
              <a:rPr lang="en-GB" dirty="0" smtClean="0"/>
              <a:t>When they will they get it </a:t>
            </a:r>
          </a:p>
          <a:p>
            <a:pPr lvl="1"/>
            <a:r>
              <a:rPr lang="en-GB" dirty="0" smtClean="0"/>
              <a:t>Will it be booklet, film, &amp; advice sheet all together OR separate?</a:t>
            </a:r>
          </a:p>
          <a:p>
            <a:pPr lvl="1"/>
            <a:r>
              <a:rPr lang="en-GB" dirty="0" smtClean="0"/>
              <a:t>Which patients will get the advice sheet for managing at home</a:t>
            </a:r>
          </a:p>
          <a:p>
            <a:pPr lvl="1"/>
            <a:r>
              <a:rPr lang="en-GB" dirty="0" smtClean="0"/>
              <a:t>When they will get it</a:t>
            </a:r>
          </a:p>
          <a:p>
            <a:pPr lvl="1"/>
            <a:r>
              <a:rPr lang="en-GB" dirty="0" smtClean="0"/>
              <a:t>Who will give out the booklet, advice sheets, and show the film</a:t>
            </a:r>
          </a:p>
          <a:p>
            <a:pPr lvl="1"/>
            <a:r>
              <a:rPr lang="en-GB" dirty="0" smtClean="0"/>
              <a:t>How will you make these part of routine care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b="1" dirty="0"/>
              <a:t>Discuss plans and make decisions with senior staff</a:t>
            </a:r>
          </a:p>
          <a:p>
            <a:r>
              <a:rPr lang="en-GB" b="1" dirty="0" smtClean="0"/>
              <a:t>Record your plans in your ACTION PLAN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4</a:t>
            </a:fld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188640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latin typeface="Century Gothic" panose="020B0502020202020204" pitchFamily="34" charset="0"/>
              </a:rPr>
              <a:t>1. Get to know YCNY / getting it up &amp; running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611" y="980728"/>
            <a:ext cx="1416426" cy="61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734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65"/>
    </mc:Choice>
    <mc:Fallback xmlns="">
      <p:transition spd="slow" advTm="82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55000" lnSpcReduction="20000"/>
          </a:bodyPr>
          <a:lstStyle/>
          <a:p>
            <a:r>
              <a:rPr lang="en-GB" sz="5100" dirty="0" smtClean="0"/>
              <a:t>Work with the team to decide what you can do to support YNCY by:</a:t>
            </a:r>
          </a:p>
          <a:p>
            <a:pPr marL="0" indent="0">
              <a:buNone/>
            </a:pPr>
            <a:endParaRPr lang="en-GB" sz="3800" dirty="0" smtClean="0"/>
          </a:p>
          <a:p>
            <a:pPr marL="857250" lvl="1" indent="-457200"/>
            <a:r>
              <a:rPr lang="en-GB" sz="3800" dirty="0" smtClean="0"/>
              <a:t>Enabling patients to do more things for themselves</a:t>
            </a:r>
          </a:p>
          <a:p>
            <a:pPr marL="857250" lvl="1" indent="-457200"/>
            <a:r>
              <a:rPr lang="en-GB" sz="3800" dirty="0" smtClean="0"/>
              <a:t>Encouraging patients to ask staff questions</a:t>
            </a:r>
          </a:p>
          <a:p>
            <a:pPr marL="857250" lvl="1" indent="-457200"/>
            <a:r>
              <a:rPr lang="en-GB" sz="3800" dirty="0" smtClean="0"/>
              <a:t>Supporting patients to get up and moving</a:t>
            </a:r>
          </a:p>
          <a:p>
            <a:pPr marL="857250" lvl="1" indent="-457200"/>
            <a:r>
              <a:rPr lang="en-GB" sz="3800" dirty="0" smtClean="0"/>
              <a:t>Helping patients to practise taking their own medicines</a:t>
            </a:r>
          </a:p>
          <a:p>
            <a:pPr marL="857250" lvl="1" indent="-457200"/>
            <a:endParaRPr lang="en-GB" sz="4000" dirty="0" smtClean="0"/>
          </a:p>
          <a:p>
            <a:r>
              <a:rPr lang="en-GB" sz="4400" b="1" dirty="0" smtClean="0"/>
              <a:t>See your Ward Facilitator pack for more suggestions</a:t>
            </a:r>
          </a:p>
          <a:p>
            <a:r>
              <a:rPr lang="en-GB" sz="4400" b="1" dirty="0" smtClean="0"/>
              <a:t>Record your plans in your ACTION PLAN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5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83568" y="292530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latin typeface="Century Gothic" panose="020B0502020202020204" pitchFamily="34" charset="0"/>
              </a:rPr>
              <a:t>2.  Working with your team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105" y="4797152"/>
            <a:ext cx="10096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480" y="2060848"/>
            <a:ext cx="3429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1" y="2636912"/>
            <a:ext cx="2476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055" y="3303588"/>
            <a:ext cx="2857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871" y="4077072"/>
            <a:ext cx="285750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7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41"/>
    </mc:Choice>
    <mc:Fallback xmlns="">
      <p:transition spd="slow" advTm="68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latin typeface="Century Gothic" panose="020B0502020202020204" pitchFamily="34" charset="0"/>
              </a:rPr>
              <a:t>3.  Team awareness &amp; roles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Make sure everyone in the team </a:t>
            </a:r>
            <a:r>
              <a:rPr lang="en-GB" dirty="0" smtClean="0"/>
              <a:t>knows about YCNY through:</a:t>
            </a:r>
          </a:p>
          <a:p>
            <a:r>
              <a:rPr lang="en-GB" dirty="0" smtClean="0"/>
              <a:t>Putting up posters (provided)</a:t>
            </a:r>
          </a:p>
          <a:p>
            <a:r>
              <a:rPr lang="en-GB" dirty="0" smtClean="0"/>
              <a:t>Sharing YCNY handouts (provided)</a:t>
            </a:r>
          </a:p>
          <a:p>
            <a:r>
              <a:rPr lang="en-GB" dirty="0" smtClean="0"/>
              <a:t>Providing access to the website (tablet provided on the ward)</a:t>
            </a:r>
          </a:p>
          <a:p>
            <a:r>
              <a:rPr lang="en-GB" dirty="0" smtClean="0"/>
              <a:t>In huddles, MDT meetings, handovers</a:t>
            </a:r>
          </a:p>
          <a:p>
            <a:r>
              <a:rPr lang="en-GB" dirty="0" smtClean="0"/>
              <a:t>Prompt cards (provided)</a:t>
            </a:r>
            <a:endParaRPr lang="en-GB" dirty="0"/>
          </a:p>
          <a:p>
            <a:pPr lvl="1">
              <a:buFont typeface="Wingdings" panose="05000000000000000000" pitchFamily="2" charset="2"/>
              <a:buChar char="ü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6</a:t>
            </a:fld>
            <a:endParaRPr lang="en-GB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665" y="4653136"/>
            <a:ext cx="1528818" cy="99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162">
            <a:off x="7657773" y="2174532"/>
            <a:ext cx="99060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7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72"/>
    </mc:Choice>
    <mc:Fallback xmlns="">
      <p:transition spd="slow" advTm="49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latin typeface="Century Gothic" panose="020B0502020202020204" pitchFamily="34" charset="0"/>
              </a:rPr>
              <a:t>3.  Team awareness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Help the team to engage in what YCNY is about</a:t>
            </a:r>
          </a:p>
          <a:p>
            <a:r>
              <a:rPr lang="en-GB" dirty="0" smtClean="0"/>
              <a:t>The website  &amp; your training can help with the short key messages such as: </a:t>
            </a:r>
          </a:p>
          <a:p>
            <a:pPr lvl="1"/>
            <a:r>
              <a:rPr lang="en-GB" dirty="0" smtClean="0"/>
              <a:t>Enabling patients to manage gaps in care</a:t>
            </a:r>
          </a:p>
          <a:p>
            <a:pPr lvl="1"/>
            <a:r>
              <a:rPr lang="en-GB" dirty="0" smtClean="0"/>
              <a:t>Thinking beyond getting people ‘fit for discharge’</a:t>
            </a:r>
          </a:p>
          <a:p>
            <a:pPr lvl="1"/>
            <a:r>
              <a:rPr lang="en-GB" dirty="0" smtClean="0"/>
              <a:t>Handovers of care to untrained patients vs fully trained health / social care professionals</a:t>
            </a:r>
          </a:p>
          <a:p>
            <a:r>
              <a:rPr lang="en-GB" dirty="0" smtClean="0"/>
              <a:t>Think about the benefits for staff (e.g. saving time)</a:t>
            </a:r>
          </a:p>
          <a:p>
            <a:r>
              <a:rPr lang="en-GB" dirty="0" smtClean="0"/>
              <a:t>Signpost staff to the website (e.g. animation film)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7</a:t>
            </a:fld>
            <a:endParaRPr lang="en-GB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0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61"/>
    </mc:Choice>
    <mc:Fallback xmlns="">
      <p:transition spd="slow" advTm="9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latin typeface="Century Gothic" panose="020B0502020202020204" pitchFamily="34" charset="0"/>
              </a:rPr>
              <a:t>3.  Team awareness &amp; roles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 smtClean="0"/>
              <a:t>Suggest roles for team members …</a:t>
            </a:r>
            <a:endParaRPr lang="en-GB" dirty="0"/>
          </a:p>
          <a:p>
            <a:r>
              <a:rPr lang="en-GB" sz="2800" dirty="0"/>
              <a:t>Clinicians – encourage asking questions about medicines</a:t>
            </a:r>
          </a:p>
          <a:p>
            <a:r>
              <a:rPr lang="en-GB" sz="2800" dirty="0"/>
              <a:t>Nurses – ‘teach-back’ when dispensing meds</a:t>
            </a:r>
          </a:p>
          <a:p>
            <a:r>
              <a:rPr lang="en-GB" sz="2800" dirty="0"/>
              <a:t>Physios – encourage get up &amp; moving</a:t>
            </a:r>
          </a:p>
          <a:p>
            <a:r>
              <a:rPr lang="en-GB" sz="2800" dirty="0" smtClean="0"/>
              <a:t>Knows </a:t>
            </a:r>
            <a:r>
              <a:rPr lang="en-GB" sz="2800" dirty="0"/>
              <a:t>patient well – advocating</a:t>
            </a:r>
          </a:p>
          <a:p>
            <a:r>
              <a:rPr lang="en-GB" sz="2800" dirty="0"/>
              <a:t>Blending into everyday tasks – prompting &amp; reminding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Staff roles poster provided </a:t>
            </a:r>
          </a:p>
          <a:p>
            <a:pPr marL="0" indent="0">
              <a:buNone/>
            </a:pPr>
            <a:r>
              <a:rPr lang="en-GB" sz="2200" dirty="0" smtClean="0"/>
              <a:t>(also see back of ward facilitator training pack for a copy)</a:t>
            </a:r>
            <a:endParaRPr lang="en-GB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8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797152"/>
            <a:ext cx="1179825" cy="158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64"/>
    </mc:Choice>
    <mc:Fallback xmlns="">
      <p:transition spd="slow" advTm="60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latin typeface="Century Gothic" panose="020B0502020202020204" pitchFamily="34" charset="0"/>
              </a:rPr>
              <a:t>4.  Training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Training videos on the website on how to introduce the film and booklet</a:t>
            </a:r>
          </a:p>
          <a:p>
            <a:r>
              <a:rPr lang="en-GB" dirty="0" smtClean="0"/>
              <a:t>Prompt cards to guide introducing the film and booklet (provided)</a:t>
            </a:r>
          </a:p>
          <a:p>
            <a:r>
              <a:rPr lang="en-GB" dirty="0" smtClean="0"/>
              <a:t>Use of simple technique such as ‘</a:t>
            </a:r>
            <a:r>
              <a:rPr lang="en-GB" dirty="0" err="1" smtClean="0"/>
              <a:t>Teachback</a:t>
            </a:r>
            <a:r>
              <a:rPr lang="en-GB" dirty="0" smtClean="0"/>
              <a:t>’ (see your ward facilitator pack) with patients</a:t>
            </a:r>
          </a:p>
          <a:p>
            <a:r>
              <a:rPr lang="en-GB" dirty="0" smtClean="0"/>
              <a:t>Arrange for pharmacist / technician to advise on medication discussions or dispensing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C2792-4DC1-4149-B25C-19DB6EA811C2}" type="slidenum">
              <a:rPr lang="en-GB" smtClean="0"/>
              <a:t>9</a:t>
            </a:fld>
            <a:endParaRPr lang="en-GB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26"/>
    </mc:Choice>
    <mc:Fallback xmlns="">
      <p:transition spd="slow" advTm="45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2|1.9|2.2|1.3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.6|43.7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1790</TotalTime>
  <Words>716</Words>
  <Application>Microsoft Office PowerPoint</Application>
  <PresentationFormat>On-screen Show (4:3)</PresentationFormat>
  <Paragraphs>140</Paragraphs>
  <Slides>14</Slides>
  <Notes>8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The 6-point plan   </vt:lpstr>
      <vt:lpstr>Your Care Needs You!</vt:lpstr>
      <vt:lpstr>PowerPoint Presentation</vt:lpstr>
      <vt:lpstr>PowerPoint Presentation</vt:lpstr>
      <vt:lpstr>PowerPoint Presentation</vt:lpstr>
      <vt:lpstr>3.  Team awareness &amp; roles</vt:lpstr>
      <vt:lpstr>3.  Team awareness</vt:lpstr>
      <vt:lpstr>3.  Team awareness &amp; roles</vt:lpstr>
      <vt:lpstr>4.  Training</vt:lpstr>
      <vt:lpstr>5.  Other support</vt:lpstr>
      <vt:lpstr>6.  Monitoring</vt:lpstr>
      <vt:lpstr>6.  Monitoring</vt:lpstr>
      <vt:lpstr>To sum up…</vt:lpstr>
      <vt:lpstr>Contact the PACT team for any queries</vt:lpstr>
    </vt:vector>
  </TitlesOfParts>
  <Company>Bradford Teaching Hospitals NHS Foundation Trust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Being a facilitator for on the ward</dc:title>
  <dc:creator>Jenni Murray</dc:creator>
  <cp:lastModifiedBy>Lucy Chapman</cp:lastModifiedBy>
  <cp:revision>78</cp:revision>
  <dcterms:created xsi:type="dcterms:W3CDTF">2020-10-23T08:50:39Z</dcterms:created>
  <dcterms:modified xsi:type="dcterms:W3CDTF">2021-10-11T14:07:17Z</dcterms:modified>
</cp:coreProperties>
</file>